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522" r:id="rId2"/>
    <p:sldId id="523" r:id="rId3"/>
    <p:sldId id="508" r:id="rId4"/>
    <p:sldId id="575" r:id="rId5"/>
    <p:sldId id="576" r:id="rId6"/>
    <p:sldId id="577" r:id="rId7"/>
    <p:sldId id="578" r:id="rId8"/>
    <p:sldId id="579" r:id="rId9"/>
    <p:sldId id="592" r:id="rId10"/>
    <p:sldId id="580" r:id="rId11"/>
    <p:sldId id="581" r:id="rId12"/>
    <p:sldId id="594" r:id="rId13"/>
    <p:sldId id="582" r:id="rId14"/>
    <p:sldId id="583" r:id="rId15"/>
    <p:sldId id="584" r:id="rId16"/>
    <p:sldId id="585" r:id="rId17"/>
    <p:sldId id="593" r:id="rId18"/>
    <p:sldId id="586" r:id="rId19"/>
    <p:sldId id="587" r:id="rId20"/>
    <p:sldId id="588" r:id="rId21"/>
    <p:sldId id="589" r:id="rId22"/>
    <p:sldId id="590" r:id="rId23"/>
    <p:sldId id="591" r:id="rId24"/>
    <p:sldId id="546" r:id="rId25"/>
  </p:sldIdLst>
  <p:sldSz cx="9144000" cy="5715000" type="screen16x1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1" pos="5465" userDrawn="1">
          <p15:clr>
            <a:srgbClr val="A4A3A4"/>
          </p15:clr>
        </p15:guide>
        <p15:guide id="20" pos="317" userDrawn="1">
          <p15:clr>
            <a:srgbClr val="A4A3A4"/>
          </p15:clr>
        </p15:guide>
        <p15:guide id="21" orient="horz" pos="326" userDrawn="1">
          <p15:clr>
            <a:srgbClr val="A4A3A4"/>
          </p15:clr>
        </p15:guide>
        <p15:guide id="34" orient="horz" pos="3274" userDrawn="1">
          <p15:clr>
            <a:srgbClr val="A4A3A4"/>
          </p15:clr>
        </p15:guide>
        <p15:guide id="35" orient="horz" pos="575" userDrawn="1">
          <p15:clr>
            <a:srgbClr val="A4A3A4"/>
          </p15:clr>
        </p15:guide>
        <p15:guide id="37" orient="horz" pos="1188" userDrawn="1">
          <p15:clr>
            <a:srgbClr val="A4A3A4"/>
          </p15:clr>
        </p15:guide>
        <p15:guide id="38" pos="2903" userDrawn="1">
          <p15:clr>
            <a:srgbClr val="A4A3A4"/>
          </p15:clr>
        </p15:guide>
        <p15:guide id="39" pos="4694" userDrawn="1">
          <p15:clr>
            <a:srgbClr val="A4A3A4"/>
          </p15:clr>
        </p15:guide>
        <p15:guide id="40" pos="431" userDrawn="1">
          <p15:clr>
            <a:srgbClr val="A4A3A4"/>
          </p15:clr>
        </p15:guide>
        <p15:guide id="41" orient="horz" pos="417" userDrawn="1">
          <p15:clr>
            <a:srgbClr val="A4A3A4"/>
          </p15:clr>
        </p15:guide>
        <p15:guide id="42" orient="horz" pos="1052" userDrawn="1">
          <p15:clr>
            <a:srgbClr val="A4A3A4"/>
          </p15:clr>
        </p15:guide>
        <p15:guide id="43" orient="horz" pos="1573" userDrawn="1">
          <p15:clr>
            <a:srgbClr val="A4A3A4"/>
          </p15:clr>
        </p15:guide>
        <p15:guide id="44" pos="2653" userDrawn="1">
          <p15:clr>
            <a:srgbClr val="A4A3A4"/>
          </p15:clr>
        </p15:guide>
        <p15:guide id="45" pos="3107" userDrawn="1">
          <p15:clr>
            <a:srgbClr val="A4A3A4"/>
          </p15:clr>
        </p15:guide>
        <p15:guide id="48" pos="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a Maria Muñoz Mendo" initials="RMMM" lastIdx="1" clrIdx="0"/>
  <p:cmAuthor id="2" name="IMAC A110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58A6"/>
    <a:srgbClr val="9CC606"/>
    <a:srgbClr val="E1E1E1"/>
    <a:srgbClr val="F2D14A"/>
    <a:srgbClr val="E88F23"/>
    <a:srgbClr val="D71B86"/>
    <a:srgbClr val="13ADA0"/>
    <a:srgbClr val="DBB10C"/>
    <a:srgbClr val="D5AB07"/>
    <a:srgbClr val="15B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7" autoAdjust="0"/>
    <p:restoredTop sz="93824" autoAdjust="0"/>
  </p:normalViewPr>
  <p:slideViewPr>
    <p:cSldViewPr snapToGrid="0" showGuides="1">
      <p:cViewPr varScale="1">
        <p:scale>
          <a:sx n="128" d="100"/>
          <a:sy n="128" d="100"/>
        </p:scale>
        <p:origin x="1560" y="120"/>
      </p:cViewPr>
      <p:guideLst>
        <p:guide pos="5465"/>
        <p:guide pos="317"/>
        <p:guide orient="horz" pos="326"/>
        <p:guide orient="horz" pos="3274"/>
        <p:guide orient="horz" pos="575"/>
        <p:guide orient="horz" pos="1188"/>
        <p:guide pos="2903"/>
        <p:guide pos="4694"/>
        <p:guide pos="431"/>
        <p:guide orient="horz" pos="417"/>
        <p:guide orient="horz" pos="1052"/>
        <p:guide orient="horz" pos="1573"/>
        <p:guide pos="2653"/>
        <p:guide pos="3107"/>
        <p:guide pos="5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0" d="100"/>
          <a:sy n="50" d="100"/>
        </p:scale>
        <p:origin x="288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E1C9A-7351-4EA0-826F-2E823840A5C4}" type="datetimeFigureOut">
              <a:rPr lang="es-PE" smtClean="0"/>
              <a:t>7/09/2020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A8E2D-7D7A-460E-9277-8DB9DB5920A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262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F1720-AE80-4069-8D89-2C76E8AFD874}" type="datetimeFigureOut">
              <a:rPr lang="es-PE" smtClean="0"/>
              <a:t>7/09/2020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700CA-E45F-416D-B659-25554F846B4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852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086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06346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1854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1938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938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3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54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FFEF06-A8BA-4C23-AF3D-225C5D47AD09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7/09/2020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1B6DDDD-D3B0-4890-B5F7-3D762AE2A7AD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8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3"/>
          <p:cNvGrpSpPr/>
          <p:nvPr userDrawn="1"/>
        </p:nvGrpSpPr>
        <p:grpSpPr>
          <a:xfrm>
            <a:off x="944054" y="5343295"/>
            <a:ext cx="7804380" cy="215444"/>
            <a:chOff x="944054" y="5343295"/>
            <a:chExt cx="7804380" cy="215444"/>
          </a:xfrm>
        </p:grpSpPr>
        <p:sp>
          <p:nvSpPr>
            <p:cNvPr id="7" name="TextBox 7"/>
            <p:cNvSpPr txBox="1"/>
            <p:nvPr userDrawn="1"/>
          </p:nvSpPr>
          <p:spPr>
            <a:xfrm>
              <a:off x="944054" y="5343295"/>
              <a:ext cx="23391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kern="1200" dirty="0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  <a:sym typeface="Wingdings"/>
                </a:rPr>
                <a:t>ANÁLISIS DEL ENTORNO DE NEGOCIOS  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Calibri"/>
                  <a:ea typeface="Wingdings"/>
                  <a:cs typeface="Calibri"/>
                  <a:sym typeface="Wingdings"/>
                </a:rPr>
                <a:t></a:t>
              </a:r>
              <a:r>
                <a:rPr lang="en-US" sz="800" kern="1200" dirty="0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  <a:sym typeface="Wingdings"/>
                </a:rPr>
                <a:t>  SESIÓN 02</a:t>
              </a:r>
              <a:endPara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8" name="Rectangle 3"/>
            <p:cNvSpPr/>
            <p:nvPr userDrawn="1"/>
          </p:nvSpPr>
          <p:spPr>
            <a:xfrm>
              <a:off x="7361516" y="5371562"/>
              <a:ext cx="1386918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s-ES_tradnl" sz="600" dirty="0">
                  <a:solidFill>
                    <a:schemeClr val="bg1">
                      <a:lumMod val="50000"/>
                    </a:schemeClr>
                  </a:solidFill>
                </a:rPr>
                <a:t>© ISIL. Todos los derechos reservados</a:t>
              </a: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5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5322472"/>
            <a:ext cx="448573" cy="2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8089" cy="571500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816349" y="3117181"/>
            <a:ext cx="4997549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6525" lvl="0" indent="-136525" fontAlgn="base">
              <a:lnSpc>
                <a:spcPct val="120000"/>
              </a:lnSpc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1400" dirty="0" err="1"/>
              <a:t>Desarrollaremos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conceptos</a:t>
            </a:r>
            <a:endParaRPr lang="en-US" sz="1400" dirty="0"/>
          </a:p>
          <a:p>
            <a:pPr marL="136525" lvl="0" indent="-136525" fontAlgn="base">
              <a:lnSpc>
                <a:spcPct val="120000"/>
              </a:lnSpc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1400" dirty="0" err="1"/>
              <a:t>Conoceremos</a:t>
            </a:r>
            <a:r>
              <a:rPr lang="en-US" sz="1400" dirty="0"/>
              <a:t> </a:t>
            </a:r>
            <a:r>
              <a:rPr lang="en-US" sz="1400" dirty="0" err="1"/>
              <a:t>cómo</a:t>
            </a:r>
            <a:r>
              <a:rPr lang="en-US" sz="1400" dirty="0"/>
              <a:t> se </a:t>
            </a:r>
            <a:r>
              <a:rPr lang="en-US" sz="1400" dirty="0" err="1"/>
              <a:t>detectan</a:t>
            </a:r>
            <a:r>
              <a:rPr lang="en-US" sz="1400" dirty="0"/>
              <a:t> las </a:t>
            </a:r>
            <a:r>
              <a:rPr lang="en-US" sz="1400" dirty="0" err="1"/>
              <a:t>oportunidades</a:t>
            </a:r>
            <a:r>
              <a:rPr lang="en-US" sz="1400" dirty="0"/>
              <a:t> de </a:t>
            </a:r>
            <a:r>
              <a:rPr lang="en-US" sz="1400" dirty="0" err="1"/>
              <a:t>negocio</a:t>
            </a:r>
            <a:r>
              <a:rPr lang="en-US" sz="1400" dirty="0"/>
              <a:t>.</a:t>
            </a:r>
          </a:p>
          <a:p>
            <a:pPr marL="136525" lvl="0" indent="-136525" fontAlgn="base">
              <a:lnSpc>
                <a:spcPct val="120000"/>
              </a:lnSpc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1400" dirty="0" err="1"/>
              <a:t>Desarrollaremos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idea de </a:t>
            </a:r>
            <a:r>
              <a:rPr lang="en-US" sz="1400" dirty="0" err="1"/>
              <a:t>negocio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base a las </a:t>
            </a:r>
            <a:r>
              <a:rPr lang="en-US" sz="1400" dirty="0" err="1"/>
              <a:t>oportunidades</a:t>
            </a:r>
            <a:r>
              <a:rPr lang="en-US" sz="1400" dirty="0"/>
              <a:t>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799549" y="1715775"/>
            <a:ext cx="4835054" cy="106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77000"/>
              </a:lnSpc>
            </a:pPr>
            <a:r>
              <a:rPr lang="es-ES" sz="4400" b="1" dirty="0"/>
              <a:t>OPORTUNIDAD</a:t>
            </a:r>
          </a:p>
          <a:p>
            <a:pPr>
              <a:lnSpc>
                <a:spcPct val="77000"/>
              </a:lnSpc>
            </a:pPr>
            <a:r>
              <a:rPr lang="es-ES" sz="4400" b="1" dirty="0"/>
              <a:t>DE NEGOCIO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488238" y="1556945"/>
            <a:ext cx="1325661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>
                <a:solidFill>
                  <a:srgbClr val="15BDAD"/>
                </a:solidFill>
              </a:rPr>
              <a:t>02</a:t>
            </a:r>
          </a:p>
        </p:txBody>
      </p:sp>
      <p:cxnSp>
        <p:nvCxnSpPr>
          <p:cNvPr id="5" name="Conector recto 4"/>
          <p:cNvCxnSpPr/>
          <p:nvPr/>
        </p:nvCxnSpPr>
        <p:spPr>
          <a:xfrm flipH="1">
            <a:off x="7509262" y="1683793"/>
            <a:ext cx="3" cy="1023258"/>
          </a:xfrm>
          <a:prstGeom prst="line">
            <a:avLst/>
          </a:prstGeom>
          <a:ln w="28575">
            <a:solidFill>
              <a:srgbClr val="1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217" r="2386"/>
          <a:stretch/>
        </p:blipFill>
        <p:spPr>
          <a:xfrm flipH="1" flipV="1">
            <a:off x="-32084" y="2037708"/>
            <a:ext cx="3513634" cy="367327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816349" y="1387918"/>
            <a:ext cx="2838023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PE" sz="1300" dirty="0">
                <a:cs typeface="Calibri"/>
              </a:rPr>
              <a:t>ANÁLISIS DEL ENTORNO DE NEGOCIOS</a:t>
            </a:r>
            <a:endParaRPr lang="es-PE" sz="1300" dirty="0"/>
          </a:p>
        </p:txBody>
      </p:sp>
    </p:spTree>
    <p:extLst>
      <p:ext uri="{BB962C8B-B14F-4D97-AF65-F5344CB8AC3E}">
        <p14:creationId xmlns:p14="http://schemas.microsoft.com/office/powerpoint/2010/main" val="14365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514" y="522515"/>
            <a:ext cx="8652483" cy="4674962"/>
          </a:xfrm>
          <a:prstGeom prst="rect">
            <a:avLst/>
          </a:prstGeom>
        </p:spPr>
      </p:pic>
      <p:sp>
        <p:nvSpPr>
          <p:cNvPr id="6" name="object 7"/>
          <p:cNvSpPr txBox="1"/>
          <p:nvPr/>
        </p:nvSpPr>
        <p:spPr>
          <a:xfrm>
            <a:off x="863600" y="1512253"/>
            <a:ext cx="3241119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</a:rPr>
              <a:t>DETECTAR OPORTUNIDADES </a:t>
            </a:r>
            <a:br>
              <a:rPr lang="es-PE" sz="1600" b="1" dirty="0">
                <a:solidFill>
                  <a:schemeClr val="bg1"/>
                </a:solidFill>
              </a:rPr>
            </a:br>
            <a:r>
              <a:rPr lang="es-PE" sz="1600" b="1" dirty="0">
                <a:solidFill>
                  <a:schemeClr val="bg1"/>
                </a:solidFill>
              </a:rPr>
              <a:t>DE NEGOCIO</a:t>
            </a:r>
          </a:p>
          <a:p>
            <a:r>
              <a:rPr lang="es-PE" sz="1600" dirty="0">
                <a:solidFill>
                  <a:schemeClr val="bg1"/>
                </a:solidFill>
              </a:rPr>
              <a:t>Para el emprendedor es importante desarrollar la capacidad de </a:t>
            </a:r>
            <a:r>
              <a:rPr lang="es-PE" sz="1600" b="1" dirty="0">
                <a:solidFill>
                  <a:schemeClr val="bg1"/>
                </a:solidFill>
              </a:rPr>
              <a:t>identificar nuevas oportunidades de negocio</a:t>
            </a:r>
            <a:r>
              <a:rPr lang="es-PE" sz="1600" dirty="0">
                <a:solidFill>
                  <a:schemeClr val="bg1"/>
                </a:solidFill>
              </a:rPr>
              <a:t> y, sobre todo, de  ponerse a trabajar para aprovecharlas y convertirlas en ideas de negocio y luego en empresas.</a:t>
            </a:r>
            <a:endParaRPr lang="es-PE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0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shutterstock_101202550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91" t="-63193" r="11021" b="-1"/>
          <a:stretch/>
        </p:blipFill>
        <p:spPr>
          <a:xfrm>
            <a:off x="4940980" y="0"/>
            <a:ext cx="4284662" cy="5714999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object 7"/>
          <p:cNvSpPr txBox="1"/>
          <p:nvPr/>
        </p:nvSpPr>
        <p:spPr>
          <a:xfrm>
            <a:off x="684213" y="912813"/>
            <a:ext cx="3924299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625" indent="-174625">
              <a:buFont typeface="Arial"/>
              <a:buChar char="•"/>
            </a:pPr>
            <a:r>
              <a:rPr lang="es-PE" sz="1600" b="1" dirty="0"/>
              <a:t>Mejorar productos o servicios </a:t>
            </a:r>
            <a:br>
              <a:rPr lang="es-PE" sz="1600" b="1" dirty="0"/>
            </a:br>
            <a:r>
              <a:rPr lang="es-PE" sz="1600" b="1" dirty="0"/>
              <a:t>ya existentes</a:t>
            </a:r>
          </a:p>
          <a:p>
            <a:pPr marL="174625" indent="-174625">
              <a:buClr>
                <a:schemeClr val="bg1"/>
              </a:buClr>
              <a:buFont typeface="Arial"/>
              <a:buChar char="•"/>
            </a:pPr>
            <a:r>
              <a:rPr lang="es-PE" sz="1600" dirty="0"/>
              <a:t>Quizá las empresas no están brindando productos o servicios con la calidad esperada o los atributos que las personas desean, por lo que se les puede realizar mejoras.</a:t>
            </a:r>
          </a:p>
          <a:p>
            <a:pPr marL="174625" indent="-174625">
              <a:buFont typeface="Arial"/>
              <a:buChar char="•"/>
            </a:pPr>
            <a:endParaRPr lang="es-PE" sz="1600" dirty="0"/>
          </a:p>
          <a:p>
            <a:pPr marL="174625" indent="-174625">
              <a:buFont typeface="Arial"/>
              <a:buChar char="•"/>
            </a:pPr>
            <a:r>
              <a:rPr lang="es-PE" sz="1600" b="1" dirty="0"/>
              <a:t>Encontrar clientes mal atendidos</a:t>
            </a:r>
          </a:p>
          <a:p>
            <a:pPr marL="174625" indent="-174625">
              <a:buClr>
                <a:schemeClr val="bg1"/>
              </a:buClr>
              <a:buFont typeface="Arial"/>
              <a:buChar char="•"/>
            </a:pPr>
            <a:r>
              <a:rPr lang="es-PE" sz="1600" dirty="0"/>
              <a:t>Se basa en identificar a un grupo de clientes que tienen necesidades solo parcialmente resueltas, es decir, que no están del todo contentos con la manera en que se atienden sus necesidades.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-25619" y="362265"/>
            <a:ext cx="470119" cy="155260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511153" y="331345"/>
            <a:ext cx="7204493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FORMAS DE DETECTAR OPORTUNIDADES DE NEGOCIO</a:t>
            </a:r>
          </a:p>
        </p:txBody>
      </p:sp>
    </p:spTree>
    <p:extLst>
      <p:ext uri="{BB962C8B-B14F-4D97-AF65-F5344CB8AC3E}">
        <p14:creationId xmlns:p14="http://schemas.microsoft.com/office/powerpoint/2010/main" val="199228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-25619" y="362265"/>
            <a:ext cx="470119" cy="155260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11153" y="331345"/>
            <a:ext cx="7204493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FORMAS DE DETECTAR OPORTUNIDADES DE NEGOCIO</a:t>
            </a:r>
          </a:p>
        </p:txBody>
      </p:sp>
      <p:sp>
        <p:nvSpPr>
          <p:cNvPr id="6" name="object 7"/>
          <p:cNvSpPr txBox="1"/>
          <p:nvPr/>
        </p:nvSpPr>
        <p:spPr>
          <a:xfrm>
            <a:off x="511154" y="927327"/>
            <a:ext cx="816453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s-PE" sz="1600" b="1" dirty="0"/>
              <a:t>Cosas que funcionan en otros sitios</a:t>
            </a:r>
          </a:p>
          <a:p>
            <a:pPr fontAlgn="base">
              <a:buClr>
                <a:schemeClr val="bg1"/>
              </a:buClr>
            </a:pPr>
            <a:r>
              <a:rPr lang="es-PE" sz="1600" dirty="0"/>
              <a:t>Detectar a través de viajes o de búsqueda en internet alguna propuesta de negocios que triunfe en otros países y que pueda funcionar en otro mercado. También se puede aplicar de manera inversa y llevar algo del país de origen a uno nuevo.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74" r="-6" b="17774"/>
          <a:stretch/>
        </p:blipFill>
        <p:spPr>
          <a:xfrm>
            <a:off x="511154" y="2017486"/>
            <a:ext cx="8168390" cy="31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6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-25619" y="362265"/>
            <a:ext cx="470119" cy="155260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11153" y="331345"/>
            <a:ext cx="7204493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FORMAS DE DETECTAR OPORTUNIDADES DE NEGOCIO</a:t>
            </a:r>
          </a:p>
        </p:txBody>
      </p:sp>
      <p:sp>
        <p:nvSpPr>
          <p:cNvPr id="6" name="object 7"/>
          <p:cNvSpPr txBox="1"/>
          <p:nvPr/>
        </p:nvSpPr>
        <p:spPr>
          <a:xfrm>
            <a:off x="511154" y="927327"/>
            <a:ext cx="8164534" cy="121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s-PE" sz="1600" b="1" dirty="0"/>
              <a:t>Nuevos segmentos demográficos o de mercado</a:t>
            </a:r>
            <a:endParaRPr lang="es-PE" sz="1600" dirty="0"/>
          </a:p>
          <a:p>
            <a:pPr fontAlgn="base">
              <a:buClr>
                <a:schemeClr val="bg1"/>
              </a:buClr>
            </a:pPr>
            <a:r>
              <a:rPr lang="es-PE" sz="1600" dirty="0"/>
              <a:t>Frecuentemente aparecen nuevos segmentos de clientes, debido a que hay cambios demográficos o porque un segmento que no era relevante se convierte en importante. Se deben reconocer y analizar sus necesidades. </a:t>
            </a:r>
          </a:p>
          <a:p>
            <a:pPr marL="174625" indent="-174625" fontAlgn="base">
              <a:buFont typeface="Arial"/>
              <a:buChar char="•"/>
            </a:pPr>
            <a:endParaRPr lang="es-PE" sz="15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74" r="-6" b="17774"/>
          <a:stretch/>
        </p:blipFill>
        <p:spPr>
          <a:xfrm>
            <a:off x="511154" y="2017486"/>
            <a:ext cx="8168390" cy="31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08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59" t="5402" r="30353" b="7985"/>
          <a:stretch/>
        </p:blipFill>
        <p:spPr>
          <a:xfrm>
            <a:off x="4616382" y="517525"/>
            <a:ext cx="4527618" cy="4679950"/>
          </a:xfrm>
          <a:prstGeom prst="rect">
            <a:avLst/>
          </a:prstGeom>
        </p:spPr>
      </p:pic>
      <p:sp>
        <p:nvSpPr>
          <p:cNvPr id="6" name="object 7"/>
          <p:cNvSpPr txBox="1"/>
          <p:nvPr/>
        </p:nvSpPr>
        <p:spPr>
          <a:xfrm>
            <a:off x="503238" y="1381125"/>
            <a:ext cx="3744911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600" b="1" dirty="0"/>
              <a:t>APARICIÓN DE NUEVAS TECNOLOGÍAS </a:t>
            </a:r>
            <a:br>
              <a:rPr lang="es-PE" sz="1600" b="1" dirty="0"/>
            </a:br>
            <a:r>
              <a:rPr lang="es-PE" sz="1600" b="1" dirty="0"/>
              <a:t>O PRODUCTOS</a:t>
            </a:r>
          </a:p>
          <a:p>
            <a:pPr>
              <a:buClr>
                <a:schemeClr val="tx1"/>
              </a:buClr>
            </a:pPr>
            <a:r>
              <a:rPr lang="es-PE" sz="1600" dirty="0"/>
              <a:t>La tecnología transforma mercados y </a:t>
            </a:r>
            <a:br>
              <a:rPr lang="es-PE" sz="1600" dirty="0"/>
            </a:br>
            <a:r>
              <a:rPr lang="es-PE" sz="1600" dirty="0"/>
              <a:t>ante los cambios tecnológicos surgen </a:t>
            </a:r>
            <a:br>
              <a:rPr lang="es-PE" sz="1600" dirty="0"/>
            </a:br>
            <a:r>
              <a:rPr lang="es-PE" sz="1600" dirty="0"/>
              <a:t>nuevas oportunidades. </a:t>
            </a:r>
          </a:p>
          <a:p>
            <a:pPr marL="180975" indent="-180975">
              <a:buClr>
                <a:schemeClr val="tx1"/>
              </a:buClr>
              <a:buFont typeface="Arial" charset="0"/>
              <a:buChar char="•"/>
            </a:pPr>
            <a:endParaRPr lang="es-PE" sz="1600" dirty="0"/>
          </a:p>
          <a:p>
            <a:pPr>
              <a:buClr>
                <a:schemeClr val="tx1"/>
              </a:buClr>
            </a:pPr>
            <a:r>
              <a:rPr lang="es-PE" sz="1600" b="1" dirty="0"/>
              <a:t>Por ejemplo:</a:t>
            </a:r>
          </a:p>
          <a:p>
            <a:pPr>
              <a:buClr>
                <a:schemeClr val="tx1"/>
              </a:buClr>
            </a:pPr>
            <a:r>
              <a:rPr lang="es-PE" sz="1600" dirty="0"/>
              <a:t>El mercado de aplicaciones para smartphones y tablets.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4227639" y="473983"/>
            <a:ext cx="755970" cy="762066"/>
            <a:chOff x="3439887" y="473983"/>
            <a:chExt cx="755970" cy="76206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9887" y="473983"/>
              <a:ext cx="755970" cy="76206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2537" y="672035"/>
              <a:ext cx="349334" cy="347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550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503238" y="1339167"/>
            <a:ext cx="3720419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600" b="1" dirty="0"/>
              <a:t>EJEMPLO</a:t>
            </a:r>
          </a:p>
          <a:p>
            <a:r>
              <a:rPr lang="es-PE" sz="1600" b="1" dirty="0">
                <a:solidFill>
                  <a:srgbClr val="8058A6"/>
                </a:solidFill>
              </a:rPr>
              <a:t>Ante la aparición de una empresa, se pueden generar nuevas empresas para abastecerla:</a:t>
            </a:r>
          </a:p>
          <a:p>
            <a:pPr fontAlgn="base"/>
            <a:endParaRPr lang="es-PE" sz="1600" dirty="0"/>
          </a:p>
          <a:p>
            <a:pPr fontAlgn="base"/>
            <a:r>
              <a:rPr lang="es-PE" sz="1600" b="1" dirty="0"/>
              <a:t>Colegio:</a:t>
            </a:r>
            <a:endParaRPr lang="es-PE" sz="1600" dirty="0"/>
          </a:p>
          <a:p>
            <a:pPr marL="174625" indent="-171450" fontAlgn="base">
              <a:buFont typeface="Arial"/>
              <a:buChar char="•"/>
            </a:pPr>
            <a:r>
              <a:rPr lang="es-PE" sz="1600" dirty="0"/>
              <a:t>Empresa de aseo</a:t>
            </a:r>
          </a:p>
          <a:p>
            <a:pPr marL="174625" indent="-171450" fontAlgn="base">
              <a:buFont typeface="Arial"/>
              <a:buChar char="•"/>
            </a:pPr>
            <a:r>
              <a:rPr lang="es-PE" sz="1600" dirty="0"/>
              <a:t>Empresa de alimentos </a:t>
            </a:r>
          </a:p>
          <a:p>
            <a:pPr marL="174625" indent="-171450" fontAlgn="base">
              <a:buFont typeface="Arial"/>
              <a:buChar char="•"/>
            </a:pPr>
            <a:r>
              <a:rPr lang="es-PE" sz="1600" dirty="0"/>
              <a:t>Empresa de vigilancia </a:t>
            </a:r>
          </a:p>
          <a:p>
            <a:pPr marL="174625" indent="-171450" fontAlgn="base">
              <a:buFont typeface="Arial"/>
              <a:buChar char="•"/>
            </a:pPr>
            <a:r>
              <a:rPr lang="es-PE" sz="1600" dirty="0"/>
              <a:t>Empresa de transporte</a:t>
            </a:r>
          </a:p>
          <a:p>
            <a:pPr marL="174625" indent="-171450" fontAlgn="base">
              <a:buFont typeface="Arial"/>
              <a:buChar char="•"/>
            </a:pPr>
            <a:r>
              <a:rPr lang="es-PE" sz="1600" dirty="0"/>
              <a:t>Empresa de papelería </a:t>
            </a:r>
          </a:p>
          <a:p>
            <a:pPr marL="174625" indent="-171450" fontAlgn="base">
              <a:buFont typeface="Arial"/>
              <a:buChar char="•"/>
            </a:pPr>
            <a:r>
              <a:rPr lang="es-PE" sz="1600" dirty="0"/>
              <a:t>Empresa de útiles escolares </a:t>
            </a:r>
          </a:p>
          <a:p>
            <a:pPr marL="174625" indent="-171450" fontAlgn="base">
              <a:buFont typeface="Arial"/>
              <a:buChar char="•"/>
            </a:pPr>
            <a:r>
              <a:rPr lang="es-PE" sz="1600" dirty="0"/>
              <a:t>Empresa o editoriales de libros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363" y="-1"/>
            <a:ext cx="4658101" cy="57184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-25619" y="362265"/>
            <a:ext cx="470119" cy="155260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11153" y="331345"/>
            <a:ext cx="7204493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FORMAS DE DETECTAR OPORTUNIDADES DE NEGOCIO</a:t>
            </a:r>
          </a:p>
        </p:txBody>
      </p:sp>
    </p:spTree>
    <p:extLst>
      <p:ext uri="{BB962C8B-B14F-4D97-AF65-F5344CB8AC3E}">
        <p14:creationId xmlns:p14="http://schemas.microsoft.com/office/powerpoint/2010/main" val="181451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4608513" y="1381125"/>
            <a:ext cx="4067175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600" b="1" dirty="0"/>
              <a:t>EJEMPLO</a:t>
            </a:r>
          </a:p>
          <a:p>
            <a:r>
              <a:rPr lang="es-PE" sz="1600" b="1" dirty="0">
                <a:latin typeface="Calibri" panose="020F0502020204030204" pitchFamily="34" charset="0"/>
              </a:rPr>
              <a:t>Otros ejemplos:</a:t>
            </a:r>
            <a:endParaRPr lang="es-PE" sz="1600" dirty="0">
              <a:latin typeface="Calibri" panose="020F0502020204030204" pitchFamily="34" charset="0"/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Henry Ford se inspiró en un matadero para diseñar la línea de producción de su </a:t>
            </a:r>
            <a:br>
              <a:rPr lang="es-PE" sz="1600" dirty="0">
                <a:latin typeface="Calibri" panose="020F0502020204030204" pitchFamily="34" charset="0"/>
              </a:rPr>
            </a:br>
            <a:r>
              <a:rPr lang="es-PE" sz="1600" dirty="0">
                <a:latin typeface="Calibri" panose="020F0502020204030204" pitchFamily="34" charset="0"/>
              </a:rPr>
              <a:t>empresa automotriz.</a:t>
            </a:r>
          </a:p>
          <a:p>
            <a:pPr marL="174625" indent="-174625">
              <a:buFont typeface="Arial" pitchFamily="34" charset="0"/>
              <a:buChar char="•"/>
            </a:pPr>
            <a:endParaRPr lang="es-PE" sz="1600" dirty="0">
              <a:latin typeface="Calibri" panose="020F0502020204030204" pitchFamily="34" charset="0"/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Howard Schultz vio en Milán una máquina de café expreso y reconvirtió su cafetería de barrio en el exitoso concepto de Starbucks.</a:t>
            </a:r>
          </a:p>
          <a:p>
            <a:pPr marL="174625" indent="-174625">
              <a:buFont typeface="Arial" pitchFamily="34" charset="0"/>
              <a:buChar char="•"/>
            </a:pPr>
            <a:endParaRPr lang="es-PE" sz="1600" dirty="0">
              <a:latin typeface="Calibri" panose="020F0502020204030204" pitchFamily="34" charset="0"/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Mark Zuckerberg buscó la forma de llevar los anuarios escolares online y creó Facebook.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449" y="737292"/>
            <a:ext cx="3774744" cy="20967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153" y="3013709"/>
            <a:ext cx="3792267" cy="205131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-25619" y="362265"/>
            <a:ext cx="470119" cy="155260"/>
          </a:xfrm>
          <a:prstGeom prst="rect">
            <a:avLst/>
          </a:prstGeom>
        </p:spPr>
      </p:pic>
      <p:sp>
        <p:nvSpPr>
          <p:cNvPr id="12" name="Rectangle 5"/>
          <p:cNvSpPr/>
          <p:nvPr/>
        </p:nvSpPr>
        <p:spPr>
          <a:xfrm>
            <a:off x="511153" y="331345"/>
            <a:ext cx="7204493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FORMAS DE DETECTAR OPORTUNIDADES DE NEGOCIO</a:t>
            </a:r>
          </a:p>
        </p:txBody>
      </p:sp>
    </p:spTree>
    <p:extLst>
      <p:ext uri="{BB962C8B-B14F-4D97-AF65-F5344CB8AC3E}">
        <p14:creationId xmlns:p14="http://schemas.microsoft.com/office/powerpoint/2010/main" val="1247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1258008" y="3755262"/>
            <a:ext cx="5715998" cy="711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  <a:defRPr/>
            </a:pPr>
            <a:r>
              <a:rPr lang="es-ES" sz="3200" dirty="0">
                <a:solidFill>
                  <a:schemeClr val="bg1"/>
                </a:solidFill>
                <a:cs typeface="Calibri"/>
              </a:rPr>
              <a:t>FORMATO PARA LA CREACIÓN</a:t>
            </a:r>
            <a:br>
              <a:rPr lang="es-ES" sz="3200" dirty="0">
                <a:solidFill>
                  <a:schemeClr val="bg1"/>
                </a:solidFill>
                <a:cs typeface="Calibri"/>
              </a:rPr>
            </a:br>
            <a:r>
              <a:rPr lang="es-ES" sz="3200" b="1" dirty="0">
                <a:solidFill>
                  <a:srgbClr val="09534C"/>
                </a:solidFill>
                <a:cs typeface="Calibri"/>
              </a:rPr>
              <a:t>DE UN CONCEPTO DE NEGOCIO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1258009" y="4511082"/>
            <a:ext cx="5225918" cy="0"/>
          </a:xfrm>
          <a:prstGeom prst="line">
            <a:avLst/>
          </a:prstGeom>
          <a:ln w="28575">
            <a:solidFill>
              <a:srgbClr val="0B6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92" t="-1" b="2866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1" r="13590"/>
          <a:stretch/>
        </p:blipFill>
        <p:spPr>
          <a:xfrm>
            <a:off x="4608513" y="517525"/>
            <a:ext cx="4535487" cy="4679950"/>
          </a:xfrm>
          <a:prstGeom prst="rect">
            <a:avLst/>
          </a:prstGeom>
        </p:spPr>
      </p:pic>
      <p:sp>
        <p:nvSpPr>
          <p:cNvPr id="6" name="object 7"/>
          <p:cNvSpPr txBox="1"/>
          <p:nvPr/>
        </p:nvSpPr>
        <p:spPr>
          <a:xfrm>
            <a:off x="511153" y="901866"/>
            <a:ext cx="3700485" cy="3922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1500" b="1" dirty="0"/>
              <a:t>FORMATO PARA LA CREACIÓN DE </a:t>
            </a:r>
            <a:br>
              <a:rPr lang="en-US" sz="1500" b="1" dirty="0"/>
            </a:br>
            <a:r>
              <a:rPr lang="en-US" sz="1500" b="1" dirty="0"/>
              <a:t>UN CONCEPTO DE NEGOCIO</a:t>
            </a:r>
          </a:p>
          <a:p>
            <a:r>
              <a:rPr lang="es-PE" sz="1500" dirty="0">
                <a:latin typeface="Calibri" panose="020F0502020204030204" pitchFamily="34" charset="0"/>
              </a:rPr>
              <a:t>Una vez que se ha detectado la oportunidad de negocio y se ha procedido a desarrollar la idea, </a:t>
            </a:r>
            <a:br>
              <a:rPr lang="es-PE" sz="1500" dirty="0">
                <a:latin typeface="Calibri" panose="020F0502020204030204" pitchFamily="34" charset="0"/>
              </a:rPr>
            </a:br>
            <a:r>
              <a:rPr lang="es-PE" sz="1500" dirty="0">
                <a:latin typeface="Calibri" panose="020F0502020204030204" pitchFamily="34" charset="0"/>
              </a:rPr>
              <a:t>se debe crear un concepto de negocio en base a un formato. </a:t>
            </a:r>
          </a:p>
          <a:p>
            <a:pPr marL="180975" indent="-180975">
              <a:buFont typeface="Arial" charset="0"/>
              <a:buChar char="•"/>
            </a:pPr>
            <a:endParaRPr lang="es-PE" sz="1500" dirty="0">
              <a:latin typeface="Calibri" panose="020F0502020204030204" pitchFamily="34" charset="0"/>
            </a:endParaRPr>
          </a:p>
          <a:p>
            <a:r>
              <a:rPr lang="es-PE" sz="1500" b="1" dirty="0">
                <a:latin typeface="Calibri" panose="020F0502020204030204" pitchFamily="34" charset="0"/>
              </a:rPr>
              <a:t>El formato que utilizaremos será el siguiente:</a:t>
            </a:r>
          </a:p>
          <a:p>
            <a:pPr marL="177800" indent="-177800">
              <a:lnSpc>
                <a:spcPct val="130000"/>
              </a:lnSpc>
              <a:buFont typeface="+mj-lt"/>
              <a:buAutoNum type="alphaLcPeriod"/>
            </a:pPr>
            <a:r>
              <a:rPr lang="es-PE" sz="1500" dirty="0">
                <a:latin typeface="Calibri" panose="020F0502020204030204" pitchFamily="34" charset="0"/>
              </a:rPr>
              <a:t>Nombre de la empresa/marca</a:t>
            </a:r>
          </a:p>
          <a:p>
            <a:pPr marL="177800" indent="-177800">
              <a:lnSpc>
                <a:spcPct val="130000"/>
              </a:lnSpc>
              <a:buFont typeface="+mj-lt"/>
              <a:buAutoNum type="alphaLcPeriod"/>
            </a:pPr>
            <a:r>
              <a:rPr lang="es-PE" sz="1500" dirty="0">
                <a:latin typeface="Calibri" panose="020F0502020204030204" pitchFamily="34" charset="0"/>
              </a:rPr>
              <a:t>Producto o servicio a ofrecer</a:t>
            </a:r>
          </a:p>
          <a:p>
            <a:pPr marL="177800" indent="-177800">
              <a:lnSpc>
                <a:spcPct val="130000"/>
              </a:lnSpc>
              <a:buFont typeface="+mj-lt"/>
              <a:buAutoNum type="alphaLcPeriod"/>
            </a:pPr>
            <a:r>
              <a:rPr lang="es-PE" sz="1500" dirty="0">
                <a:latin typeface="Calibri" panose="020F0502020204030204" pitchFamily="34" charset="0"/>
              </a:rPr>
              <a:t>Mercado al que va dirigido el producto</a:t>
            </a:r>
          </a:p>
          <a:p>
            <a:pPr marL="177800" indent="-177800">
              <a:lnSpc>
                <a:spcPct val="130000"/>
              </a:lnSpc>
              <a:buFont typeface="+mj-lt"/>
              <a:buAutoNum type="alphaLcPeriod"/>
            </a:pPr>
            <a:r>
              <a:rPr lang="es-PE" sz="1500" dirty="0">
                <a:latin typeface="Calibri" panose="020F0502020204030204" pitchFamily="34" charset="0"/>
              </a:rPr>
              <a:t>Información técnica</a:t>
            </a:r>
          </a:p>
          <a:p>
            <a:pPr marL="177800" indent="-177800">
              <a:lnSpc>
                <a:spcPct val="130000"/>
              </a:lnSpc>
              <a:buFont typeface="+mj-lt"/>
              <a:buAutoNum type="alphaLcPeriod"/>
            </a:pPr>
            <a:r>
              <a:rPr lang="es-PE" sz="1500" dirty="0">
                <a:latin typeface="Calibri" panose="020F0502020204030204" pitchFamily="34" charset="0"/>
              </a:rPr>
              <a:t>Ventaja competitiva</a:t>
            </a:r>
          </a:p>
          <a:p>
            <a:pPr marL="177800" indent="-177800">
              <a:lnSpc>
                <a:spcPct val="130000"/>
              </a:lnSpc>
              <a:buFont typeface="+mj-lt"/>
              <a:buAutoNum type="alphaLcPeriod"/>
            </a:pPr>
            <a:r>
              <a:rPr lang="es-PE" sz="1500" dirty="0">
                <a:latin typeface="Calibri" panose="020F0502020204030204" pitchFamily="34" charset="0"/>
              </a:rPr>
              <a:t>Visión de la empresa</a:t>
            </a:r>
          </a:p>
          <a:p>
            <a:pPr marL="177800" indent="-177800">
              <a:lnSpc>
                <a:spcPct val="130000"/>
              </a:lnSpc>
              <a:buFont typeface="+mj-lt"/>
              <a:buAutoNum type="alphaLcPeriod"/>
            </a:pPr>
            <a:r>
              <a:rPr lang="es-PE" sz="1500" dirty="0">
                <a:latin typeface="Calibri" panose="020F0502020204030204" pitchFamily="34" charset="0"/>
              </a:rPr>
              <a:t>Misión de la empresa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863" y="458441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80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-25619" y="362265"/>
            <a:ext cx="470119" cy="155260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11153" y="331345"/>
            <a:ext cx="7204493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FORMATO PARA LA CREACIÓN DE UN CONCEPTO DE NEGOCIO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608513" y="1697275"/>
            <a:ext cx="406717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7013" lvl="0" indent="-227013">
              <a:buFont typeface="+mj-lt"/>
              <a:buAutoNum type="alphaLcPeriod"/>
            </a:pPr>
            <a:r>
              <a:rPr lang="es-PE" sz="1600" b="1" dirty="0"/>
              <a:t>NOMBRE DE LA MARCA</a:t>
            </a:r>
            <a:endParaRPr lang="es-PE" sz="1600" dirty="0"/>
          </a:p>
          <a:p>
            <a:pPr lvl="0"/>
            <a:r>
              <a:rPr lang="es-PE" sz="1600" dirty="0"/>
              <a:t>Hay que darle un nombre adecuado al producto o servicio. El nombre de alguna manera debe tener relación con lo que el producto es, con la categoría en la que se va a encontrar, con los ingredientes o con la procedencia. </a:t>
            </a:r>
          </a:p>
          <a:p>
            <a:pPr lvl="0"/>
            <a:endParaRPr lang="es-PE" sz="1600" dirty="0"/>
          </a:p>
          <a:p>
            <a:pPr lvl="0"/>
            <a:r>
              <a:rPr lang="es-PE" sz="1600" b="1" dirty="0"/>
              <a:t>Ejemplo:</a:t>
            </a:r>
          </a:p>
          <a:p>
            <a:pPr lvl="0"/>
            <a:r>
              <a:rPr lang="es-PE" sz="1600" b="1" dirty="0"/>
              <a:t>Cereal andino: </a:t>
            </a:r>
            <a:r>
              <a:rPr lang="es-PE" sz="1600" dirty="0"/>
              <a:t>CEREAL TUMI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92500" y="1358732"/>
            <a:ext cx="4795584" cy="34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0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/>
          <p:cNvSpPr txBox="1"/>
          <p:nvPr/>
        </p:nvSpPr>
        <p:spPr>
          <a:xfrm>
            <a:off x="1186789" y="1406103"/>
            <a:ext cx="7525411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0" indent="-177800">
              <a:buClr>
                <a:srgbClr val="13ADA0"/>
              </a:buClr>
              <a:buFont typeface="Arial" charset="0"/>
              <a:buChar char="•"/>
            </a:pPr>
            <a:r>
              <a:rPr lang="es-PE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Entender</a:t>
            </a:r>
            <a:r>
              <a:rPr lang="es-P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concepto de oportunidad de negocio y cómo detectarlo.</a:t>
            </a:r>
          </a:p>
          <a:p>
            <a:pPr marL="177800" indent="-177800">
              <a:buClr>
                <a:srgbClr val="13ADA0"/>
              </a:buClr>
              <a:buFont typeface="Arial" charset="0"/>
              <a:buChar char="•"/>
            </a:pPr>
            <a:endParaRPr lang="es-P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buClr>
                <a:srgbClr val="13ADA0"/>
              </a:buClr>
              <a:buFont typeface="Arial" charset="0"/>
              <a:buChar char="•"/>
            </a:pPr>
            <a:r>
              <a:rPr lang="es-P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Cómo </a:t>
            </a:r>
            <a:r>
              <a:rPr lang="es-PE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desarrollar</a:t>
            </a:r>
            <a:r>
              <a:rPr lang="es-P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una idea de negocio.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86789" y="711873"/>
            <a:ext cx="932115" cy="20185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1600" b="1" dirty="0">
                <a:solidFill>
                  <a:schemeClr val="bg1">
                    <a:lumMod val="50000"/>
                  </a:schemeClr>
                </a:solidFill>
              </a:rPr>
              <a:t>OBJETIVOS</a:t>
            </a:r>
            <a:endParaRPr lang="es-PE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Conector recto 8"/>
          <p:cNvCxnSpPr/>
          <p:nvPr/>
        </p:nvCxnSpPr>
        <p:spPr>
          <a:xfrm flipH="1">
            <a:off x="2283266" y="804862"/>
            <a:ext cx="626124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16" y="517525"/>
            <a:ext cx="590547" cy="5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-25619" y="362265"/>
            <a:ext cx="470119" cy="155260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11153" y="331345"/>
            <a:ext cx="7204493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FORMATO PARA LA CREACIÓN DE UN CONCEPTO DE NEGOCIO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608514" y="1691914"/>
            <a:ext cx="4067174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7013" lvl="0" indent="-227013">
              <a:buFont typeface="+mj-lt"/>
              <a:buAutoNum type="alphaLcPeriod" startAt="2"/>
            </a:pPr>
            <a:r>
              <a:rPr lang="es-PE" sz="1600" b="1" dirty="0"/>
              <a:t>PRODUCTO O SERVICIO A OFRECER</a:t>
            </a:r>
          </a:p>
          <a:p>
            <a:r>
              <a:rPr lang="es-PE" sz="1600" dirty="0"/>
              <a:t>Detalle de las características y beneficios del producto o servicio.</a:t>
            </a:r>
          </a:p>
          <a:p>
            <a:endParaRPr lang="es-PE" sz="1600" dirty="0"/>
          </a:p>
          <a:p>
            <a:r>
              <a:rPr lang="es-PE" sz="1600" b="1" dirty="0"/>
              <a:t>Ejemplo:</a:t>
            </a:r>
          </a:p>
          <a:p>
            <a:r>
              <a:rPr lang="es-PE" sz="1600" i="1" dirty="0"/>
              <a:t>Cereal TUMI es un producto natural rico en vitaminas, hecho a base de ingredientes andinos como maca, quinua, kiwicha y aguaymanto. Ayuda a reducir el colesterol, bajar la presión arterial  y es una gran fuente de energía.</a:t>
            </a:r>
            <a:endParaRPr lang="es-PE" sz="1600" b="1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92500" y="1358732"/>
            <a:ext cx="4795584" cy="34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5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4608513" y="1473960"/>
            <a:ext cx="4080824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0" lvl="0" indent="-273050">
              <a:buFont typeface="+mj-lt"/>
              <a:buAutoNum type="alphaLcParenR" startAt="3"/>
            </a:pPr>
            <a:r>
              <a:rPr lang="es-PE" sz="1600" b="1" dirty="0"/>
              <a:t>MERCADO AL QUE VA DIRIGIDO </a:t>
            </a:r>
            <a:br>
              <a:rPr lang="es-PE" sz="1600" b="1" dirty="0"/>
            </a:br>
            <a:r>
              <a:rPr lang="es-PE" sz="1600" b="1" dirty="0"/>
              <a:t>EL PRODUCTO</a:t>
            </a:r>
          </a:p>
          <a:p>
            <a:pPr lvl="0"/>
            <a:r>
              <a:rPr lang="es-PE" sz="1600" dirty="0"/>
              <a:t>Edad, género, distrito, ingresos económicos, estilo de vida, etc. Hombres y mujeres de 20 a 40 años, de NSE A y B de la ciudad de Lima, con un estilo de vida sano.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87" r="27185"/>
          <a:stretch/>
        </p:blipFill>
        <p:spPr>
          <a:xfrm>
            <a:off x="0" y="0"/>
            <a:ext cx="421163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3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4608512" y="1471557"/>
            <a:ext cx="4067175" cy="270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9875" lvl="0" indent="-269875">
              <a:buFont typeface="+mj-lt"/>
              <a:buAutoNum type="alphaLcPeriod" startAt="4"/>
            </a:pPr>
            <a:r>
              <a:rPr lang="es-PE" sz="1600" b="1" dirty="0"/>
              <a:t>INFORMACIÓN TÉCNICA</a:t>
            </a:r>
            <a:endParaRPr lang="es-PE" sz="1600" dirty="0"/>
          </a:p>
          <a:p>
            <a:pPr lvl="0"/>
            <a:r>
              <a:rPr lang="es-PE" sz="1600" dirty="0"/>
              <a:t>Rubro o categoría, sobre la calidad del producto, el precio, puntos de venta, ingredientes, capacidad productiva, etc.</a:t>
            </a:r>
          </a:p>
          <a:p>
            <a:pPr lvl="0"/>
            <a:endParaRPr lang="es-PE" sz="1600" dirty="0"/>
          </a:p>
          <a:p>
            <a:pPr marL="269875" lvl="0" indent="-269875">
              <a:buFont typeface="+mj-lt"/>
              <a:buAutoNum type="alphaLcPeriod" startAt="5"/>
            </a:pPr>
            <a:r>
              <a:rPr lang="es-PE" sz="1600" b="1" dirty="0"/>
              <a:t>VENTAJA COMPETITIVA</a:t>
            </a:r>
            <a:endParaRPr lang="es-PE" sz="1600" dirty="0"/>
          </a:p>
          <a:p>
            <a:r>
              <a:rPr lang="es-PE" sz="1600" dirty="0"/>
              <a:t>Aquello que diferencia al negocio o marca </a:t>
            </a:r>
            <a:br>
              <a:rPr lang="es-PE" sz="1600" dirty="0"/>
            </a:br>
            <a:r>
              <a:rPr lang="es-PE" sz="1600" dirty="0"/>
              <a:t>de sus competidores. </a:t>
            </a:r>
          </a:p>
          <a:p>
            <a:r>
              <a:rPr lang="es-PE" sz="1600" i="1" dirty="0"/>
              <a:t>TUMI es el único cereal producido con ingredientes 100 %  de los Andes peruanos y es el cereal que tiene menos calorías y azúcar.</a:t>
            </a:r>
            <a:endParaRPr lang="es-PE" sz="1600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32" r="27940"/>
          <a:stretch/>
        </p:blipFill>
        <p:spPr>
          <a:xfrm>
            <a:off x="-129931" y="0"/>
            <a:ext cx="433788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5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4608512" y="1481609"/>
            <a:ext cx="3946207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838" indent="-223838">
              <a:buFont typeface="+mj-lt"/>
              <a:buAutoNum type="alphaLcPeriod" startAt="6"/>
            </a:pPr>
            <a:r>
              <a:rPr lang="es-PE" sz="1600" b="1" dirty="0"/>
              <a:t>VISIÓN DE LA EMPRESA</a:t>
            </a:r>
            <a:endParaRPr lang="es-PE" sz="1600" dirty="0"/>
          </a:p>
          <a:p>
            <a:pPr marL="182563"/>
            <a:r>
              <a:rPr lang="es-PE" sz="1600" dirty="0"/>
              <a:t>Es un párrafo que detalla a dónde desea llegar la empresa en el futuro. </a:t>
            </a:r>
          </a:p>
          <a:p>
            <a:pPr marL="182563"/>
            <a:r>
              <a:rPr lang="es-PE" sz="1600" i="1" dirty="0" err="1"/>
              <a:t>Tumi</a:t>
            </a:r>
            <a:r>
              <a:rPr lang="es-PE" sz="1600" i="1" dirty="0"/>
              <a:t> aspira a ser el cereal de la familia peruana y a ser reconocida como la opción saludable para los desayunos</a:t>
            </a:r>
            <a:r>
              <a:rPr lang="es-PE" sz="1600" dirty="0"/>
              <a:t>. </a:t>
            </a:r>
          </a:p>
          <a:p>
            <a:endParaRPr lang="es-PE" sz="1600" dirty="0"/>
          </a:p>
          <a:p>
            <a:pPr marL="223838" indent="-223838">
              <a:buFont typeface="+mj-lt"/>
              <a:buAutoNum type="alphaLcPeriod" startAt="7"/>
            </a:pPr>
            <a:r>
              <a:rPr lang="es-PE" sz="1600" b="1" dirty="0"/>
              <a:t>MISIÓN DE LA EMPRESA</a:t>
            </a:r>
            <a:endParaRPr lang="es-PE" sz="1600" dirty="0"/>
          </a:p>
          <a:p>
            <a:pPr marL="182563"/>
            <a:r>
              <a:rPr lang="es-PE" sz="1600" dirty="0"/>
              <a:t>Es un párrafo que detalla la razón </a:t>
            </a:r>
            <a:br>
              <a:rPr lang="es-PE" sz="1600" dirty="0"/>
            </a:br>
            <a:r>
              <a:rPr lang="es-PE" sz="1600" dirty="0"/>
              <a:t>de ser de la empresa, aquello que hace </a:t>
            </a:r>
            <a:br>
              <a:rPr lang="es-PE" sz="1600" dirty="0"/>
            </a:br>
            <a:r>
              <a:rPr lang="es-PE" sz="1600" dirty="0"/>
              <a:t>día a día. </a:t>
            </a:r>
          </a:p>
          <a:p>
            <a:pPr marL="182563"/>
            <a:endParaRPr lang="es-PE" sz="1600" dirty="0"/>
          </a:p>
          <a:p>
            <a:pPr marL="182563"/>
            <a:r>
              <a:rPr lang="es-PE" sz="1600" i="1" dirty="0"/>
              <a:t>Producir un cereal de alta calidad 100% peruano que alimente de manera saludable a las familias peruanas.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82" r="28122"/>
          <a:stretch/>
        </p:blipFill>
        <p:spPr>
          <a:xfrm>
            <a:off x="-41570" y="0"/>
            <a:ext cx="424952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186789" y="711873"/>
            <a:ext cx="1328697" cy="20185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1600" b="1" dirty="0">
                <a:solidFill>
                  <a:schemeClr val="bg1">
                    <a:lumMod val="50000"/>
                  </a:schemeClr>
                </a:solidFill>
              </a:rPr>
              <a:t>CONCLUSIONES</a:t>
            </a:r>
            <a:endParaRPr lang="es-PE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 flipH="1">
            <a:off x="2579757" y="804862"/>
            <a:ext cx="596475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15" y="517525"/>
            <a:ext cx="590547" cy="5905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61640" y="1394572"/>
            <a:ext cx="7049848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lvl="0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r>
              <a:rPr lang="es-PE" sz="1600" dirty="0">
                <a:ea typeface="Calibri" panose="020F0502020204030204" pitchFamily="34" charset="0"/>
                <a:cs typeface="Source Sans Pro" panose="020B0604020202020204" charset="0"/>
              </a:rPr>
              <a:t>Las oportunidades de negocio se dan en el entorno empresarial.</a:t>
            </a:r>
          </a:p>
          <a:p>
            <a:pPr marL="180975" lvl="0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endParaRPr lang="es-PE" sz="1600" dirty="0">
              <a:ea typeface="Calibri" panose="020F0502020204030204" pitchFamily="34" charset="0"/>
              <a:cs typeface="Source Sans Pro" panose="020B0604020202020204" charset="0"/>
            </a:endParaRPr>
          </a:p>
          <a:p>
            <a:pPr marL="180975" lvl="0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r>
              <a:rPr lang="es-PE" sz="1600" dirty="0">
                <a:ea typeface="Calibri" panose="020F0502020204030204" pitchFamily="34" charset="0"/>
                <a:cs typeface="Source Sans Pro" panose="020B0604020202020204" charset="0"/>
              </a:rPr>
              <a:t>Las ideas de negocio deben surgir de oportunidades de negocio.</a:t>
            </a:r>
          </a:p>
          <a:p>
            <a:pPr marL="180975" lvl="0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endParaRPr lang="es-PE" sz="1600" dirty="0">
              <a:ea typeface="Calibri" panose="020F0502020204030204" pitchFamily="34" charset="0"/>
              <a:cs typeface="Source Sans Pro" panose="020B0604020202020204" charset="0"/>
            </a:endParaRPr>
          </a:p>
          <a:p>
            <a:pPr marL="180975" lvl="0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r>
              <a:rPr lang="es-PE" sz="1600" dirty="0">
                <a:ea typeface="Calibri" panose="020F0502020204030204" pitchFamily="34" charset="0"/>
                <a:cs typeface="Source Sans Pro" panose="020B0604020202020204" charset="0"/>
              </a:rPr>
              <a:t>Las ideas de negocio deben trabajarse en base a un formato para crear un </a:t>
            </a:r>
            <a:r>
              <a:rPr lang="es-PE" sz="1600">
                <a:ea typeface="Calibri" panose="020F0502020204030204" pitchFamily="34" charset="0"/>
                <a:cs typeface="Source Sans Pro" panose="020B0604020202020204" charset="0"/>
              </a:rPr>
              <a:t>concepto de </a:t>
            </a:r>
            <a:r>
              <a:rPr lang="es-PE" sz="1600" dirty="0">
                <a:ea typeface="Calibri" panose="020F0502020204030204" pitchFamily="34" charset="0"/>
                <a:cs typeface="Source Sans Pro" panose="020B0604020202020204" charset="0"/>
              </a:rPr>
              <a:t>negocio. Este concepto dará forma a la idea y permitirá el posterior desarrollo de un plan.</a:t>
            </a:r>
          </a:p>
        </p:txBody>
      </p:sp>
    </p:spTree>
    <p:extLst>
      <p:ext uri="{BB962C8B-B14F-4D97-AF65-F5344CB8AC3E}">
        <p14:creationId xmlns:p14="http://schemas.microsoft.com/office/powerpoint/2010/main" val="173563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1258009" y="3673982"/>
            <a:ext cx="4396004" cy="8894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  <a:defRPr/>
            </a:pPr>
            <a:r>
              <a:rPr lang="es-ES" sz="4000" dirty="0">
                <a:solidFill>
                  <a:schemeClr val="bg1"/>
                </a:solidFill>
                <a:cs typeface="Calibri"/>
              </a:rPr>
              <a:t>DESARROLLAREMOS</a:t>
            </a:r>
            <a:br>
              <a:rPr lang="es-ES" sz="4000" dirty="0">
                <a:solidFill>
                  <a:schemeClr val="bg1"/>
                </a:solidFill>
                <a:cs typeface="Calibri"/>
              </a:rPr>
            </a:br>
            <a:r>
              <a:rPr lang="es-ES" sz="4000" b="1" dirty="0">
                <a:solidFill>
                  <a:srgbClr val="09534C"/>
                </a:solidFill>
                <a:cs typeface="Calibri"/>
              </a:rPr>
              <a:t>LOS CONCEPTOS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1258009" y="4511082"/>
            <a:ext cx="4182671" cy="0"/>
          </a:xfrm>
          <a:prstGeom prst="line">
            <a:avLst/>
          </a:prstGeom>
          <a:ln w="28575">
            <a:solidFill>
              <a:srgbClr val="0B6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92" t="-1" b="2866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503238" y="1470606"/>
            <a:ext cx="3823849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600" b="1" dirty="0">
                <a:latin typeface="Calibri" panose="020F0502020204030204" pitchFamily="34" charset="0"/>
              </a:rPr>
              <a:t>IDEA DE NEGOCIO</a:t>
            </a:r>
          </a:p>
          <a:p>
            <a:pPr marL="177800" indent="-177800"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Es la forma inicial de un emprendimiento </a:t>
            </a:r>
            <a:br>
              <a:rPr lang="es-PE" sz="1600" dirty="0">
                <a:latin typeface="Calibri" panose="020F0502020204030204" pitchFamily="34" charset="0"/>
              </a:rPr>
            </a:br>
            <a:r>
              <a:rPr lang="es-PE" sz="1600" dirty="0">
                <a:latin typeface="Calibri" panose="020F0502020204030204" pitchFamily="34" charset="0"/>
              </a:rPr>
              <a:t>a desarrollar, que se presenta en forma de características esenciales de un producto </a:t>
            </a:r>
            <a:br>
              <a:rPr lang="es-PE" sz="1600" dirty="0">
                <a:latin typeface="Calibri" panose="020F0502020204030204" pitchFamily="34" charset="0"/>
              </a:rPr>
            </a:br>
            <a:r>
              <a:rPr lang="es-PE" sz="1600" dirty="0">
                <a:latin typeface="Calibri" panose="020F0502020204030204" pitchFamily="34" charset="0"/>
              </a:rPr>
              <a:t>o servicio en base a la identificación de </a:t>
            </a:r>
            <a:br>
              <a:rPr lang="es-PE" sz="1600" dirty="0">
                <a:latin typeface="Calibri" panose="020F0502020204030204" pitchFamily="34" charset="0"/>
              </a:rPr>
            </a:br>
            <a:r>
              <a:rPr lang="es-PE" sz="1600" dirty="0">
                <a:latin typeface="Calibri" panose="020F0502020204030204" pitchFamily="34" charset="0"/>
              </a:rPr>
              <a:t>una necesidad (oportunidad de negocio).</a:t>
            </a:r>
          </a:p>
          <a:p>
            <a:pPr marL="177800" indent="-177800">
              <a:buFont typeface="Arial" charset="0"/>
              <a:buChar char="•"/>
            </a:pPr>
            <a:endParaRPr lang="es-PE" sz="1600" dirty="0">
              <a:latin typeface="Calibri" panose="020F0502020204030204" pitchFamily="34" charset="0"/>
            </a:endParaRPr>
          </a:p>
          <a:p>
            <a:r>
              <a:rPr lang="es-PE" sz="1600" b="1" dirty="0">
                <a:latin typeface="Calibri" panose="020F0502020204030204" pitchFamily="34" charset="0"/>
              </a:rPr>
              <a:t>La idea de negocio debe responder:</a:t>
            </a:r>
            <a:endParaRPr lang="es-PE" sz="1600" dirty="0">
              <a:latin typeface="Calibri" panose="020F0502020204030204" pitchFamily="34" charset="0"/>
            </a:endParaRPr>
          </a:p>
          <a:p>
            <a:pPr marL="176213" indent="-176213">
              <a:buSzPct val="100000"/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¿Cuál es el producto?</a:t>
            </a:r>
          </a:p>
          <a:p>
            <a:pPr marL="176213" indent="-176213">
              <a:buSzPct val="100000"/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¿Para quién está pensado?</a:t>
            </a:r>
          </a:p>
          <a:p>
            <a:pPr marL="176213" indent="-176213">
              <a:buSzPct val="100000"/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¿Para qué sirve? </a:t>
            </a:r>
          </a:p>
          <a:p>
            <a:pPr marL="176213" indent="-176213">
              <a:buSzPct val="100000"/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¿Por qué los clientes deberían comprarlo?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93" t="4042" r="10429" b="7083"/>
          <a:stretch/>
        </p:blipFill>
        <p:spPr>
          <a:xfrm>
            <a:off x="4608514" y="517525"/>
            <a:ext cx="4535486" cy="46799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8150" y="463647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9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719" t="1083" r="12202" b="2661"/>
          <a:stretch/>
        </p:blipFill>
        <p:spPr>
          <a:xfrm>
            <a:off x="0" y="518059"/>
            <a:ext cx="4500564" cy="467941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859338" y="2504630"/>
            <a:ext cx="3653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5738" indent="-185738">
              <a:buClr>
                <a:srgbClr val="9CC606"/>
              </a:buClr>
              <a:buFont typeface="+mj-lt"/>
              <a:buAutoNum type="alphaLcPeriod"/>
            </a:pPr>
            <a:r>
              <a:rPr lang="es-PE" sz="1600" dirty="0">
                <a:latin typeface="Calibri" panose="020F0502020204030204" pitchFamily="34" charset="0"/>
              </a:rPr>
              <a:t>El producto es un servicio de hospedaje de calidad para mascotas.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858959" y="1895901"/>
            <a:ext cx="373030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S_tradnl" altLang="es-PE" b="1" dirty="0">
                <a:solidFill>
                  <a:srgbClr val="9CC606"/>
                </a:solidFill>
                <a:cs typeface="Calibri"/>
              </a:rPr>
              <a:t>POR EJEMPLO: </a:t>
            </a:r>
            <a:br>
              <a:rPr lang="es-ES_tradnl" altLang="es-PE" b="1" dirty="0">
                <a:solidFill>
                  <a:srgbClr val="9CC606"/>
                </a:solidFill>
                <a:cs typeface="Calibri"/>
              </a:rPr>
            </a:br>
            <a:r>
              <a:rPr lang="es-ES_tradnl" altLang="es-PE" b="1" dirty="0">
                <a:solidFill>
                  <a:srgbClr val="9CC606"/>
                </a:solidFill>
                <a:cs typeface="Calibri"/>
              </a:rPr>
              <a:t>UN HOTEL PARA MASCOTAS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4859339" y="2500632"/>
            <a:ext cx="381634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859339" y="3000292"/>
            <a:ext cx="38163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859339" y="3288665"/>
            <a:ext cx="38163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859339" y="4118641"/>
            <a:ext cx="381634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4859339" y="4712726"/>
            <a:ext cx="381634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o 18"/>
          <p:cNvGrpSpPr/>
          <p:nvPr/>
        </p:nvGrpSpPr>
        <p:grpSpPr>
          <a:xfrm>
            <a:off x="4121431" y="465419"/>
            <a:ext cx="758263" cy="758263"/>
            <a:chOff x="4306706" y="470579"/>
            <a:chExt cx="758263" cy="758263"/>
          </a:xfrm>
        </p:grpSpPr>
        <p:sp>
          <p:nvSpPr>
            <p:cNvPr id="20" name="Elipse 19"/>
            <p:cNvSpPr/>
            <p:nvPr/>
          </p:nvSpPr>
          <p:spPr>
            <a:xfrm>
              <a:off x="4306706" y="470579"/>
              <a:ext cx="758263" cy="758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Elipse 20"/>
            <p:cNvSpPr/>
            <p:nvPr/>
          </p:nvSpPr>
          <p:spPr>
            <a:xfrm>
              <a:off x="4359346" y="523219"/>
              <a:ext cx="652982" cy="652982"/>
            </a:xfrm>
            <a:prstGeom prst="ellipse">
              <a:avLst/>
            </a:prstGeom>
            <a:solidFill>
              <a:srgbClr val="9CC6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23" name="Imagen 2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263" y="697508"/>
            <a:ext cx="374600" cy="324375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4863427" y="2965918"/>
            <a:ext cx="3653524" cy="294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9CC606"/>
              </a:buClr>
              <a:buFont typeface="+mj-lt"/>
              <a:buAutoNum type="alphaLcPeriod" startAt="2"/>
            </a:pPr>
            <a:r>
              <a:rPr lang="es-ES_tradnl" altLang="es-PE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Buenas marcas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4858959" y="3340218"/>
            <a:ext cx="36535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buClr>
                <a:srgbClr val="9CC606"/>
              </a:buClr>
              <a:buFont typeface="+mj-lt"/>
              <a:buAutoNum type="alphaLcPeriod" startAt="3"/>
            </a:pPr>
            <a:r>
              <a:rPr lang="es-PE" sz="1600" dirty="0">
                <a:latin typeface="Calibri" panose="020F0502020204030204" pitchFamily="34" charset="0"/>
              </a:rPr>
              <a:t>Sirve para que los dueños puedan viajar tranquilos sabiendo que su mascota está en buenas manos.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4858959" y="4172585"/>
            <a:ext cx="362161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buClr>
                <a:srgbClr val="9CC606"/>
              </a:buClr>
              <a:buFont typeface="+mj-lt"/>
              <a:buAutoNum type="alphaLcPeriod" startAt="4"/>
            </a:pPr>
            <a:r>
              <a:rPr lang="es-PE" sz="1600" dirty="0">
                <a:latin typeface="Calibri" panose="020F0502020204030204" pitchFamily="34" charset="0"/>
              </a:rPr>
              <a:t>Deben comprarlo porque es un servicio único, que da garantías y confianza. </a:t>
            </a:r>
          </a:p>
        </p:txBody>
      </p:sp>
    </p:spTree>
    <p:extLst>
      <p:ext uri="{BB962C8B-B14F-4D97-AF65-F5344CB8AC3E}">
        <p14:creationId xmlns:p14="http://schemas.microsoft.com/office/powerpoint/2010/main" val="68931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32" t="10476" r="4705" b="16787"/>
          <a:stretch/>
        </p:blipFill>
        <p:spPr>
          <a:xfrm>
            <a:off x="4932362" y="912812"/>
            <a:ext cx="4211637" cy="42846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-25619" y="362265"/>
            <a:ext cx="470119" cy="155260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11153" y="331345"/>
            <a:ext cx="7204493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DESARROLLAREMOS LOS CONCEPTOS</a:t>
            </a:r>
          </a:p>
        </p:txBody>
      </p:sp>
      <p:sp>
        <p:nvSpPr>
          <p:cNvPr id="6" name="object 7"/>
          <p:cNvSpPr txBox="1"/>
          <p:nvPr/>
        </p:nvSpPr>
        <p:spPr>
          <a:xfrm>
            <a:off x="511153" y="1211060"/>
            <a:ext cx="4097360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600" b="1" dirty="0">
                <a:latin typeface="Calibri" panose="020F0502020204030204" pitchFamily="34" charset="0"/>
              </a:rPr>
              <a:t>ATRIBUTOS DE UNA IDEA DE NEGOCIO</a:t>
            </a:r>
          </a:p>
          <a:p>
            <a:pPr marL="187325" indent="-187325"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Debe estar asociada a una noción de producto.</a:t>
            </a:r>
          </a:p>
          <a:p>
            <a:pPr marL="187325" indent="-187325">
              <a:buFont typeface="Arial" charset="0"/>
              <a:buChar char="•"/>
            </a:pPr>
            <a:endParaRPr lang="es-PE" sz="1600" dirty="0">
              <a:latin typeface="Calibri" panose="020F0502020204030204" pitchFamily="34" charset="0"/>
            </a:endParaRPr>
          </a:p>
          <a:p>
            <a:pPr marL="187325" indent="-187325"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Debe haber clientes que tengan la necesidad del producto.</a:t>
            </a:r>
          </a:p>
          <a:p>
            <a:pPr marL="187325" indent="-187325">
              <a:buFont typeface="Arial" charset="0"/>
              <a:buChar char="•"/>
            </a:pPr>
            <a:endParaRPr lang="es-PE" sz="1600" dirty="0">
              <a:latin typeface="Calibri" panose="020F0502020204030204" pitchFamily="34" charset="0"/>
            </a:endParaRPr>
          </a:p>
          <a:p>
            <a:pPr marL="187325" indent="-187325"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Debe ser posible aprovecharla oportunamente.</a:t>
            </a:r>
          </a:p>
          <a:p>
            <a:pPr marL="187325" indent="-187325">
              <a:buFont typeface="Arial" charset="0"/>
              <a:buChar char="•"/>
            </a:pPr>
            <a:endParaRPr lang="es-PE" sz="1600" dirty="0">
              <a:latin typeface="Calibri" panose="020F0502020204030204" pitchFamily="34" charset="0"/>
            </a:endParaRPr>
          </a:p>
          <a:p>
            <a:pPr marL="187325" indent="-187325"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Debe generar los ingresos que necesita.</a:t>
            </a:r>
          </a:p>
          <a:p>
            <a:pPr marL="187325" indent="-187325">
              <a:buFont typeface="Arial" charset="0"/>
              <a:buChar char="•"/>
            </a:pPr>
            <a:endParaRPr lang="es-PE" sz="1600" dirty="0">
              <a:latin typeface="Calibri" panose="020F0502020204030204" pitchFamily="34" charset="0"/>
            </a:endParaRPr>
          </a:p>
          <a:p>
            <a:pPr marL="187325" indent="-187325"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Debe entusiasmarnos.</a:t>
            </a:r>
          </a:p>
          <a:p>
            <a:pPr marL="187325" indent="-187325">
              <a:buFont typeface="Arial" charset="0"/>
              <a:buChar char="•"/>
            </a:pPr>
            <a:endParaRPr lang="es-PE" sz="1600" dirty="0">
              <a:latin typeface="Calibri" panose="020F0502020204030204" pitchFamily="34" charset="0"/>
            </a:endParaRPr>
          </a:p>
          <a:p>
            <a:pPr marL="187325" indent="-187325"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Debe ser ética y legalmente permitida.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7167966" y="5370466"/>
            <a:ext cx="1666068" cy="344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13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510438" y="1481605"/>
            <a:ext cx="3718943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600" b="1" dirty="0">
                <a:cs typeface="Calibri"/>
              </a:rPr>
              <a:t>OPORTUNIDADES DE NEGOCIO</a:t>
            </a:r>
          </a:p>
          <a:p>
            <a:pPr marL="177800" indent="-177800">
              <a:buFont typeface="Arial" charset="0"/>
              <a:buChar char="•"/>
            </a:pPr>
            <a:r>
              <a:rPr lang="es-PE" sz="1600" dirty="0">
                <a:cs typeface="Calibri"/>
              </a:rPr>
              <a:t>Es el momento (situación del mercado) que resulta ser propicio para llevar a cabo un negocio. </a:t>
            </a:r>
          </a:p>
          <a:p>
            <a:pPr marL="177800" indent="-177800">
              <a:buFont typeface="Arial" charset="0"/>
              <a:buChar char="•"/>
            </a:pPr>
            <a:endParaRPr lang="es-PE" sz="1600" dirty="0">
              <a:cs typeface="Calibri"/>
            </a:endParaRPr>
          </a:p>
          <a:p>
            <a:pPr marL="177800" indent="-177800">
              <a:buFont typeface="Arial" charset="0"/>
              <a:buChar char="•"/>
            </a:pPr>
            <a:r>
              <a:rPr lang="es-PE" sz="1600" dirty="0">
                <a:cs typeface="Calibri"/>
              </a:rPr>
              <a:t>Las oportunidades de negocio surgen del entorno, pero también pueden tener influencia de factores internos.</a:t>
            </a:r>
          </a:p>
          <a:p>
            <a:endParaRPr lang="es-PE" sz="1600" dirty="0">
              <a:cs typeface="Calibri"/>
            </a:endParaRPr>
          </a:p>
          <a:p>
            <a:pPr marL="184150"/>
            <a:r>
              <a:rPr lang="es-PE" sz="1600" b="1" dirty="0">
                <a:solidFill>
                  <a:srgbClr val="8058A6"/>
                </a:solidFill>
                <a:cs typeface="Calibri"/>
              </a:rPr>
              <a:t>LA IDEA DE NEGOCIO SURGE DE LA DETECCIÓN DE UNA OPORTUNIDAD </a:t>
            </a:r>
            <a:br>
              <a:rPr lang="es-PE" sz="1600" b="1" dirty="0">
                <a:solidFill>
                  <a:srgbClr val="8058A6"/>
                </a:solidFill>
                <a:cs typeface="Calibri"/>
              </a:rPr>
            </a:br>
            <a:r>
              <a:rPr lang="es-PE" sz="1600" b="1" dirty="0">
                <a:solidFill>
                  <a:srgbClr val="8058A6"/>
                </a:solidFill>
                <a:cs typeface="Calibri"/>
              </a:rPr>
              <a:t>DE NEGOCIO.</a:t>
            </a:r>
          </a:p>
        </p:txBody>
      </p:sp>
      <p:pic>
        <p:nvPicPr>
          <p:cNvPr id="8" name="Imagen 7" descr="img50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8513" y="517525"/>
            <a:ext cx="4535487" cy="4689906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4229381" y="464346"/>
            <a:ext cx="758263" cy="758263"/>
            <a:chOff x="4306706" y="470579"/>
            <a:chExt cx="758263" cy="758263"/>
          </a:xfrm>
        </p:grpSpPr>
        <p:sp>
          <p:nvSpPr>
            <p:cNvPr id="9" name="Elipse 8"/>
            <p:cNvSpPr/>
            <p:nvPr/>
          </p:nvSpPr>
          <p:spPr>
            <a:xfrm>
              <a:off x="4306706" y="470579"/>
              <a:ext cx="758263" cy="758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Elipse 9"/>
            <p:cNvSpPr/>
            <p:nvPr/>
          </p:nvSpPr>
          <p:spPr>
            <a:xfrm>
              <a:off x="4359346" y="523219"/>
              <a:ext cx="652982" cy="652982"/>
            </a:xfrm>
            <a:prstGeom prst="ellipse">
              <a:avLst/>
            </a:prstGeom>
            <a:solidFill>
              <a:srgbClr val="8058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937" y="697508"/>
            <a:ext cx="374600" cy="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2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38"/>
          <a:stretch/>
        </p:blipFill>
        <p:spPr>
          <a:xfrm>
            <a:off x="0" y="517525"/>
            <a:ext cx="4500563" cy="4679950"/>
          </a:xfrm>
          <a:prstGeom prst="rect">
            <a:avLst/>
          </a:prstGeom>
        </p:spPr>
      </p:pic>
      <p:sp>
        <p:nvSpPr>
          <p:cNvPr id="6" name="object 7"/>
          <p:cNvSpPr txBox="1"/>
          <p:nvPr/>
        </p:nvSpPr>
        <p:spPr>
          <a:xfrm>
            <a:off x="4859338" y="1381125"/>
            <a:ext cx="3831590" cy="270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425" indent="-225425"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A la hora de identificar una oportunidad y, por lo tanto, desarrollar una buena idea, el emprendedor tiene que tener en cuenta sus </a:t>
            </a:r>
            <a:r>
              <a:rPr lang="es-PE" sz="1600" b="1" dirty="0">
                <a:solidFill>
                  <a:srgbClr val="8058A6"/>
                </a:solidFill>
                <a:latin typeface="Calibri" panose="020F0502020204030204" pitchFamily="34" charset="0"/>
              </a:rPr>
              <a:t>capacidades creativas e innovadoras, motivaciones y experiencia.</a:t>
            </a:r>
            <a:endParaRPr lang="es-PE" sz="1600" dirty="0">
              <a:solidFill>
                <a:srgbClr val="8058A6"/>
              </a:solidFill>
              <a:latin typeface="Calibri" panose="020F0502020204030204" pitchFamily="34" charset="0"/>
            </a:endParaRPr>
          </a:p>
          <a:p>
            <a:pPr marL="225425" indent="-225425">
              <a:buFont typeface="Arial" charset="0"/>
              <a:buChar char="•"/>
            </a:pPr>
            <a:endParaRPr lang="es-PE" sz="1600" dirty="0">
              <a:latin typeface="Calibri" panose="020F0502020204030204" pitchFamily="34" charset="0"/>
            </a:endParaRPr>
          </a:p>
          <a:p>
            <a:pPr marL="225425" indent="-225425">
              <a:buFont typeface="Arial" charset="0"/>
              <a:buChar char="•"/>
            </a:pPr>
            <a:r>
              <a:rPr lang="es-PE" sz="1600" dirty="0">
                <a:latin typeface="Calibri" panose="020F0502020204030204" pitchFamily="34" charset="0"/>
              </a:rPr>
              <a:t>Debe tener un profundo conocimiento del entorno para valorar las necesidades que puede satisfacer, los huecos de mercado que puede cubrir y la ventaja que tendría frente a la competencia.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813" y="473075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1258008" y="3673982"/>
            <a:ext cx="7713272" cy="844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  <a:defRPr/>
            </a:pPr>
            <a:r>
              <a:rPr lang="es-ES" sz="3800" dirty="0">
                <a:solidFill>
                  <a:schemeClr val="bg1"/>
                </a:solidFill>
                <a:cs typeface="Calibri"/>
              </a:rPr>
              <a:t>FORMAS DE DETECTAR</a:t>
            </a:r>
            <a:br>
              <a:rPr lang="es-ES" sz="3800" dirty="0">
                <a:solidFill>
                  <a:schemeClr val="bg1"/>
                </a:solidFill>
                <a:cs typeface="Calibri"/>
              </a:rPr>
            </a:br>
            <a:r>
              <a:rPr lang="es-ES" sz="3800" b="1" dirty="0">
                <a:solidFill>
                  <a:srgbClr val="09534C"/>
                </a:solidFill>
                <a:cs typeface="Calibri"/>
              </a:rPr>
              <a:t>OPORTUNIDADES DE NEGOCIO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1258009" y="4511082"/>
            <a:ext cx="6193716" cy="0"/>
          </a:xfrm>
          <a:prstGeom prst="line">
            <a:avLst/>
          </a:prstGeom>
          <a:ln w="28575">
            <a:solidFill>
              <a:srgbClr val="0B6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92" t="-1" b="2866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8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6475</TotalTime>
  <Words>1225</Words>
  <Application>Microsoft Office PowerPoint</Application>
  <PresentationFormat>Presentación en pantalla (16:10)</PresentationFormat>
  <Paragraphs>138</Paragraphs>
  <Slides>24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ISIL</dc:creator>
  <cp:lastModifiedBy>Jerico Sato</cp:lastModifiedBy>
  <cp:revision>622</cp:revision>
  <dcterms:created xsi:type="dcterms:W3CDTF">2016-10-06T14:52:02Z</dcterms:created>
  <dcterms:modified xsi:type="dcterms:W3CDTF">2020-09-07T14:37:44Z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FFC3108C-36C0-416D-AF52-12C34C697CD2</vt:lpwstr>
  </property>
  <property fmtid="{D5CDD505-2E9C-101B-9397-08002B2CF9AE}" pid="3" name="ArticulatePath">
    <vt:lpwstr>plantilla_cursos_presenciales-v3.1.3</vt:lpwstr>
  </property>
</Properties>
</file>